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0" r:id="rId3"/>
    <p:sldId id="257" r:id="rId4"/>
    <p:sldId id="271" r:id="rId5"/>
    <p:sldId id="272" r:id="rId6"/>
    <p:sldId id="264" r:id="rId7"/>
    <p:sldId id="258" r:id="rId8"/>
    <p:sldId id="259" r:id="rId9"/>
    <p:sldId id="273" r:id="rId10"/>
    <p:sldId id="260" r:id="rId11"/>
    <p:sldId id="261" r:id="rId12"/>
    <p:sldId id="262" r:id="rId13"/>
    <p:sldId id="263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2F25E-C69B-4DE8-BD6A-FB2A6B39F441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CC9AD-E22A-4673-B404-E2B28736EA79}" type="slidenum">
              <a:rPr lang="en-PH" smtClean="0"/>
              <a:pPr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3CC9AD-E22A-4673-B404-E2B28736EA79}" type="slidenum">
              <a:rPr lang="en-PH" smtClean="0"/>
              <a:pPr/>
              <a:t>10</a:t>
            </a:fld>
            <a:endParaRPr lang="en-P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7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P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orbe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P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aiandra G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empus Sans ITC" pitchFamily="82" charset="0"/>
              </a:defRPr>
            </a:lvl1pPr>
            <a:lvl2pPr>
              <a:defRPr>
                <a:latin typeface="Tempus Sans ITC" pitchFamily="82" charset="0"/>
              </a:defRPr>
            </a:lvl2pPr>
            <a:lvl3pPr>
              <a:defRPr>
                <a:latin typeface="Tempus Sans ITC" pitchFamily="82" charset="0"/>
              </a:defRPr>
            </a:lvl3pPr>
            <a:lvl4pPr>
              <a:defRPr>
                <a:latin typeface="Tempus Sans ITC" pitchFamily="82" charset="0"/>
              </a:defRPr>
            </a:lvl4pPr>
            <a:lvl5pPr>
              <a:defRPr>
                <a:latin typeface="Tempus Sans ITC" pitchFamily="82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76800"/>
            <a:ext cx="520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6322741"/>
            <a:ext cx="457200" cy="53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1" y="5562600"/>
            <a:ext cx="69368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6400800"/>
            <a:ext cx="38446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72199"/>
            <a:ext cx="457200" cy="54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6022622"/>
            <a:ext cx="333375" cy="32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6354939"/>
            <a:ext cx="304800" cy="29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2971800" y="0"/>
            <a:ext cx="6019800" cy="328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Monotype Corsiva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orbe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D3E8C-E0F2-42EC-8286-C0CBE8901AA7}" type="datetimeFigureOut">
              <a:rPr lang="en-PH" smtClean="0"/>
              <a:pPr/>
              <a:t>9/29/2011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83CAB-D701-4B5C-88E7-7C4AFDF33184}" type="slidenum">
              <a:rPr lang="en-PH" smtClean="0"/>
              <a:pPr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sz="7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Showcard Gothic" pitchFamily="82" charset="0"/>
              </a:rPr>
              <a:t>Speech Choir</a:t>
            </a:r>
            <a:endParaRPr lang="en-PH" sz="7200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Showcard Gothi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PH" dirty="0" smtClean="0">
                <a:solidFill>
                  <a:srgbClr val="FF0066"/>
                </a:solidFill>
                <a:latin typeface="Snap ITC" pitchFamily="82" charset="0"/>
              </a:rPr>
              <a:t>Costuming</a:t>
            </a:r>
            <a:endParaRPr lang="en-PH" b="1" dirty="0" smtClean="0">
              <a:solidFill>
                <a:srgbClr val="FF0066"/>
              </a:solidFill>
              <a:latin typeface="Lucida Calligraphy" pitchFamily="66" charset="0"/>
            </a:endParaRPr>
          </a:p>
          <a:p>
            <a:pPr>
              <a:buNone/>
            </a:pPr>
            <a:r>
              <a:rPr lang="en-PH" b="1" dirty="0">
                <a:solidFill>
                  <a:srgbClr val="FF0066"/>
                </a:solidFill>
                <a:latin typeface="Lucida Calligraphy" pitchFamily="66" charset="0"/>
              </a:rPr>
              <a:t>	</a:t>
            </a:r>
            <a:r>
              <a:rPr lang="en-PH" b="1" dirty="0" smtClean="0">
                <a:solidFill>
                  <a:srgbClr val="FF0066"/>
                </a:solidFill>
                <a:latin typeface="Lucida Calligraphy" pitchFamily="66" charset="0"/>
              </a:rPr>
              <a:t>As with any performance art, thought should be put into how the speech choir will dress. </a:t>
            </a:r>
          </a:p>
          <a:p>
            <a:pPr>
              <a:buNone/>
            </a:pPr>
            <a:r>
              <a:rPr lang="en-PH" b="1" dirty="0" smtClean="0">
                <a:solidFill>
                  <a:srgbClr val="FF0066"/>
                </a:solidFill>
                <a:latin typeface="Lucida Calligraphy" pitchFamily="66" charset="0"/>
              </a:rPr>
              <a:t>	Costumes can be as simple as matching outfits or robes.</a:t>
            </a:r>
          </a:p>
          <a:p>
            <a:pPr>
              <a:buNone/>
            </a:pPr>
            <a:r>
              <a:rPr lang="en-PH" b="1" dirty="0" smtClean="0">
                <a:latin typeface="Lucida Calligraphy" pitchFamily="66" charset="0"/>
              </a:rPr>
              <a:t>Plain uniforms </a:t>
            </a:r>
            <a:r>
              <a:rPr lang="en-PH" b="1" dirty="0" smtClean="0">
                <a:solidFill>
                  <a:srgbClr val="FF0066"/>
                </a:solidFill>
                <a:latin typeface="Lucida Calligraphy" pitchFamily="66" charset="0"/>
              </a:rPr>
              <a:t>allow the audience to concentrate on facial expressions and allow the choir to recite several very different pieces in one performance. However, a </a:t>
            </a:r>
            <a:r>
              <a:rPr lang="en-PH" b="1" dirty="0" smtClean="0">
                <a:latin typeface="Lucida Calligraphy" pitchFamily="66" charset="0"/>
              </a:rPr>
              <a:t>theme costume </a:t>
            </a:r>
            <a:r>
              <a:rPr lang="en-PH" b="1" dirty="0" smtClean="0">
                <a:solidFill>
                  <a:srgbClr val="FF0066"/>
                </a:solidFill>
                <a:latin typeface="Lucida Calligraphy" pitchFamily="66" charset="0"/>
              </a:rPr>
              <a:t>for a single piece can highlight its meaning or help to differentiate  between voice groups.</a:t>
            </a:r>
            <a:endParaRPr lang="en-PH" b="1" dirty="0">
              <a:solidFill>
                <a:srgbClr val="FF0066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PH" dirty="0" smtClean="0"/>
              <a:t> </a:t>
            </a:r>
            <a:r>
              <a:rPr lang="en-PH" dirty="0" smtClean="0">
                <a:latin typeface="Snap ITC" pitchFamily="82" charset="0"/>
              </a:rPr>
              <a:t>Voice quality</a:t>
            </a:r>
          </a:p>
          <a:p>
            <a:pPr>
              <a:buNone/>
            </a:pPr>
            <a:r>
              <a:rPr lang="en-PH" dirty="0" smtClean="0">
                <a:solidFill>
                  <a:srgbClr val="FF0000"/>
                </a:solidFill>
                <a:latin typeface="Tekton Pro" pitchFamily="34" charset="0"/>
              </a:rPr>
              <a:t>The ability to combine successfully the light, medium, and dark voices in the choir.</a:t>
            </a:r>
          </a:p>
          <a:p>
            <a:pPr>
              <a:buNone/>
            </a:pPr>
            <a:r>
              <a:rPr lang="en-PH" dirty="0" smtClean="0">
                <a:solidFill>
                  <a:srgbClr val="FF0000"/>
                </a:solidFill>
                <a:latin typeface="Tekton Pro" pitchFamily="34" charset="0"/>
              </a:rPr>
              <a:t>	The ability to communicate, through voice, reactions to thoughts or emotions</a:t>
            </a:r>
            <a:r>
              <a:rPr lang="en-PH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PH" dirty="0" smtClean="0">
                <a:latin typeface="Snap ITC" pitchFamily="82" charset="0"/>
              </a:rPr>
              <a:t>Pitch</a:t>
            </a:r>
          </a:p>
          <a:p>
            <a:pPr>
              <a:buNone/>
            </a:pPr>
            <a:r>
              <a:rPr lang="en-PH" dirty="0"/>
              <a:t>	</a:t>
            </a:r>
            <a:r>
              <a:rPr lang="en-PH" dirty="0" smtClean="0">
                <a:solidFill>
                  <a:srgbClr val="FF0000"/>
                </a:solidFill>
                <a:latin typeface="Tekton Pro" pitchFamily="34" charset="0"/>
              </a:rPr>
              <a:t>It refers to the variations of the voice on the musical scale is generally referred to as infection.</a:t>
            </a:r>
          </a:p>
          <a:p>
            <a:pPr>
              <a:buNone/>
            </a:pP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PH" dirty="0" smtClean="0">
                <a:latin typeface="Snap ITC" pitchFamily="82" charset="0"/>
              </a:rPr>
              <a:t>Power</a:t>
            </a:r>
            <a:r>
              <a:rPr lang="en-PH" dirty="0" smtClean="0"/>
              <a:t> </a:t>
            </a:r>
          </a:p>
          <a:p>
            <a:pPr>
              <a:buNone/>
            </a:pPr>
            <a:r>
              <a:rPr lang="en-PH" dirty="0" smtClean="0"/>
              <a:t>	</a:t>
            </a:r>
            <a:r>
              <a:rPr lang="en-PH" dirty="0" smtClean="0">
                <a:solidFill>
                  <a:srgbClr val="FF0066"/>
                </a:solidFill>
                <a:latin typeface="Segoe Script" pitchFamily="34" charset="0"/>
              </a:rPr>
              <a:t>Ability to use volume, force or loudness as emphasis in appropriate places to better express feeling and meaning</a:t>
            </a:r>
            <a:r>
              <a:rPr lang="en-PH" dirty="0" smtClean="0">
                <a:latin typeface="Segoe Script" pitchFamily="34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PH" dirty="0" smtClean="0">
                <a:latin typeface="Snap ITC" pitchFamily="82" charset="0"/>
              </a:rPr>
              <a:t>Tempo</a:t>
            </a:r>
          </a:p>
          <a:p>
            <a:pPr>
              <a:buNone/>
            </a:pPr>
            <a:r>
              <a:rPr lang="en-PH" dirty="0" smtClean="0"/>
              <a:t>	</a:t>
            </a:r>
            <a:r>
              <a:rPr lang="en-PH" dirty="0" smtClean="0">
                <a:solidFill>
                  <a:srgbClr val="FF0066"/>
                </a:solidFill>
                <a:latin typeface="Segoe Script" pitchFamily="34" charset="0"/>
              </a:rPr>
              <a:t>It refers to the rate of speed at which a reading progresses. The ability to balance the rhythm</a:t>
            </a:r>
            <a:endParaRPr lang="en-PH" dirty="0">
              <a:solidFill>
                <a:srgbClr val="FF0066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PH" dirty="0" smtClean="0">
                <a:latin typeface="Snap ITC" pitchFamily="82" charset="0"/>
              </a:rPr>
              <a:t>Staging</a:t>
            </a:r>
          </a:p>
          <a:p>
            <a:pPr>
              <a:buNone/>
            </a:pPr>
            <a:r>
              <a:rPr lang="en-PH" dirty="0" smtClean="0"/>
              <a:t>	</a:t>
            </a:r>
            <a:r>
              <a:rPr lang="en-PH" sz="4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The ability to successfully organized and position the choir on stage or risers for performance effect.</a:t>
            </a:r>
          </a:p>
          <a:p>
            <a:pPr>
              <a:buNone/>
            </a:pPr>
            <a:r>
              <a:rPr lang="en-PH" sz="4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	The ability to stage entrances and exits which enhance the mood of the poem and performance</a:t>
            </a:r>
            <a:r>
              <a:rPr lang="en-PH" dirty="0" smtClean="0"/>
              <a:t>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>
                <a:solidFill>
                  <a:schemeClr val="bg1"/>
                </a:solidFill>
              </a:rPr>
              <a:t>Things to remember in doing Speech Choir</a:t>
            </a:r>
            <a:endParaRPr lang="en-P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PH" b="1" dirty="0" smtClean="0">
                <a:solidFill>
                  <a:schemeClr val="bg1"/>
                </a:solidFill>
              </a:rPr>
              <a:t>Breathing</a:t>
            </a:r>
          </a:p>
          <a:p>
            <a:pPr>
              <a:buNone/>
            </a:pPr>
            <a:r>
              <a:rPr lang="en-PH" b="1" dirty="0" smtClean="0">
                <a:solidFill>
                  <a:schemeClr val="bg1"/>
                </a:solidFill>
              </a:rPr>
              <a:t>	-noting where it makes sense to take breath, so you don’t interrupt the word flow but have enough breath to make it through the line.</a:t>
            </a:r>
          </a:p>
          <a:p>
            <a:pPr>
              <a:buNone/>
            </a:pPr>
            <a:r>
              <a:rPr lang="en-PH" b="1" dirty="0" smtClean="0"/>
              <a:t>	-</a:t>
            </a:r>
            <a:r>
              <a:rPr lang="en-PH" b="1" dirty="0" smtClean="0">
                <a:solidFill>
                  <a:schemeClr val="bg1"/>
                </a:solidFill>
              </a:rPr>
              <a:t>Breathing in performance links you with your whole group, calms your nerves, and gives your performance life.</a:t>
            </a:r>
            <a:endParaRPr lang="en-P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PH" b="1" dirty="0" smtClean="0">
                <a:latin typeface="Snap ITC" pitchFamily="82" charset="0"/>
              </a:rPr>
              <a:t>Articulation and Diction</a:t>
            </a:r>
          </a:p>
          <a:p>
            <a:pPr>
              <a:buNone/>
            </a:pPr>
            <a:r>
              <a:rPr lang="en-PH" b="1" dirty="0" smtClean="0"/>
              <a:t>	-By practicing your articulation and diction, your words will be clear and vibrant.</a:t>
            </a:r>
          </a:p>
          <a:p>
            <a:pPr>
              <a:buNone/>
            </a:pPr>
            <a:r>
              <a:rPr lang="en-PH" b="1" dirty="0" smtClean="0"/>
              <a:t>	-Diction is a learned skill; articulate strongly in rehearsal and in your everyday life.</a:t>
            </a:r>
          </a:p>
          <a:p>
            <a:pPr>
              <a:buNone/>
            </a:pPr>
            <a:endParaRPr lang="en-PH" dirty="0" smtClean="0"/>
          </a:p>
          <a:p>
            <a:pPr>
              <a:buFont typeface="Wingdings" pitchFamily="2" charset="2"/>
              <a:buChar char="v"/>
            </a:pPr>
            <a:r>
              <a:rPr lang="en-PH" dirty="0" smtClean="0">
                <a:latin typeface="Snap ITC" pitchFamily="82" charset="0"/>
              </a:rPr>
              <a:t>Connection to the group</a:t>
            </a:r>
          </a:p>
          <a:p>
            <a:pPr>
              <a:buNone/>
            </a:pPr>
            <a:r>
              <a:rPr lang="en-PH" dirty="0" smtClean="0"/>
              <a:t>	-</a:t>
            </a:r>
            <a:r>
              <a:rPr lang="en-PH" b="1" dirty="0" smtClean="0"/>
              <a:t>onstage, the choir is your family</a:t>
            </a:r>
            <a:r>
              <a:rPr lang="en-PH" dirty="0" smtClean="0"/>
              <a:t>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PH" b="1" dirty="0" smtClean="0"/>
              <a:t>	-Listen to those around you. Connecting with them will eliminate any stage fright. If anything unexpected happens, the group must respond and correct together.</a:t>
            </a:r>
          </a:p>
          <a:p>
            <a:pPr>
              <a:buNone/>
            </a:pPr>
            <a:endParaRPr lang="en-PH" b="1" dirty="0" smtClean="0"/>
          </a:p>
          <a:p>
            <a:pPr>
              <a:buFont typeface="Wingdings" pitchFamily="2" charset="2"/>
              <a:buChar char="v"/>
            </a:pPr>
            <a:r>
              <a:rPr lang="en-PH" b="1" dirty="0" smtClean="0">
                <a:latin typeface="Snap ITC" pitchFamily="82" charset="0"/>
              </a:rPr>
              <a:t>The Text</a:t>
            </a:r>
          </a:p>
          <a:p>
            <a:pPr>
              <a:buNone/>
            </a:pPr>
            <a:r>
              <a:rPr lang="en-PH" b="1" dirty="0" smtClean="0"/>
              <a:t>	-the text is your guide, it’s what the audience came to see and hear you perform.</a:t>
            </a:r>
            <a:endParaRPr lang="en-PH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PH" dirty="0" smtClean="0">
                <a:latin typeface="Lucida Handwriting" pitchFamily="66" charset="0"/>
              </a:rPr>
              <a:t>	</a:t>
            </a:r>
          </a:p>
          <a:p>
            <a:pPr>
              <a:buNone/>
            </a:pPr>
            <a:r>
              <a:rPr lang="en-PH" dirty="0" smtClean="0">
                <a:latin typeface="Lucida Handwriting" pitchFamily="66" charset="0"/>
              </a:rPr>
              <a:t>- let your audience “see’ what you are saying.</a:t>
            </a:r>
          </a:p>
          <a:p>
            <a:pPr>
              <a:buNone/>
            </a:pPr>
            <a:r>
              <a:rPr lang="en-PH" dirty="0" smtClean="0">
                <a:latin typeface="Lucida Handwriting" pitchFamily="66" charset="0"/>
              </a:rPr>
              <a:t>	- let your personal reaction to the words sprinkle meaning on the performance.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PH" sz="4400" dirty="0" smtClean="0">
                <a:latin typeface="Showcard Gothic" pitchFamily="82" charset="0"/>
              </a:rPr>
              <a:t> </a:t>
            </a:r>
          </a:p>
          <a:p>
            <a:pPr algn="ctr">
              <a:buNone/>
            </a:pPr>
            <a:r>
              <a:rPr lang="en-PH" sz="4400" dirty="0" smtClean="0">
                <a:latin typeface="Showcard Gothic" pitchFamily="82" charset="0"/>
              </a:rPr>
              <a:t>Thank you!</a:t>
            </a:r>
          </a:p>
          <a:p>
            <a:pPr algn="ctr">
              <a:buNone/>
            </a:pPr>
            <a:r>
              <a:rPr lang="en-PH" sz="4400" dirty="0" smtClean="0">
                <a:latin typeface="Showcard Gothic" pitchFamily="82" charset="0"/>
              </a:rPr>
              <a:t>God Bless You!</a:t>
            </a:r>
            <a:endParaRPr lang="en-PH" sz="4400" dirty="0">
              <a:latin typeface="Showcard Goth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peec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762000"/>
            <a:ext cx="4572000" cy="5105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PH" dirty="0"/>
              <a:t> </a:t>
            </a:r>
            <a:r>
              <a:rPr lang="en-PH" dirty="0" smtClean="0"/>
              <a:t>-speech choir or choral speaking has a hallowed and proud tradition.</a:t>
            </a:r>
          </a:p>
          <a:p>
            <a:pPr>
              <a:buNone/>
            </a:pPr>
            <a:r>
              <a:rPr lang="en-PH" dirty="0" smtClean="0"/>
              <a:t>-The first plays put on by Greeks featured choruses of speakers.</a:t>
            </a:r>
          </a:p>
          <a:p>
            <a:pPr>
              <a:buNone/>
            </a:pPr>
            <a:r>
              <a:rPr lang="en-PH" dirty="0" smtClean="0"/>
              <a:t>-Today, speech choir is a popular teaching tool, as well as a performing art in itself.</a:t>
            </a:r>
          </a:p>
          <a:p>
            <a:pPr>
              <a:buNone/>
            </a:pPr>
            <a:r>
              <a:rPr lang="en-PH" dirty="0" smtClean="0"/>
              <a:t>-Speech choir operates like a music choir minus the music. Instead of singing, speech choirs perform spoken-word pieces.</a:t>
            </a:r>
          </a:p>
          <a:p>
            <a:pPr>
              <a:buNone/>
            </a:pP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000" b="1" dirty="0" smtClean="0">
                <a:latin typeface="Bradley Hand ITC" pitchFamily="66" charset="0"/>
              </a:rPr>
              <a:t>		</a:t>
            </a:r>
            <a:r>
              <a:rPr lang="en-US" b="1" dirty="0" smtClean="0">
                <a:latin typeface="Bradley Hand ITC" pitchFamily="66" charset="0"/>
              </a:rPr>
              <a:t>A </a:t>
            </a:r>
            <a:r>
              <a:rPr lang="en-US" b="1" dirty="0" smtClean="0">
                <a:latin typeface="Bradley Hand ITC" pitchFamily="66" charset="0"/>
              </a:rPr>
              <a:t>speech choir is a powerful art that is experiencing a revival.  There is tremendous satisfaction that comes from learning to speak well, and even a greater enjoyment that comes from speaking elegantly and powerfully as a group.  The abilities and techniques you will learn as a member of a speech choir will become an asset in your social life.  Your words become better understood, richer, and more significant than daily speech</a:t>
            </a:r>
            <a:r>
              <a:rPr lang="en-US" dirty="0" smtClean="0">
                <a:latin typeface="Bradley Hand ITC" pitchFamily="66" charset="0"/>
              </a:rPr>
              <a:t>. </a:t>
            </a:r>
            <a:endParaRPr lang="en-US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Bradley Hand ITC" pitchFamily="66" charset="0"/>
              </a:rPr>
              <a:t>		 </a:t>
            </a:r>
            <a:r>
              <a:rPr lang="en-US" b="1" dirty="0" smtClean="0">
                <a:latin typeface="Bradley Hand ITC" pitchFamily="66" charset="0"/>
              </a:rPr>
              <a:t>In the book, </a:t>
            </a:r>
            <a:r>
              <a:rPr lang="en-US" b="1" u="sng" dirty="0" smtClean="0">
                <a:latin typeface="Bradley Hand ITC" pitchFamily="66" charset="0"/>
              </a:rPr>
              <a:t>Choral Speaking and the Verse Choir</a:t>
            </a:r>
            <a:r>
              <a:rPr lang="en-US" b="1" dirty="0" smtClean="0">
                <a:latin typeface="Bradley Hand ITC" pitchFamily="66" charset="0"/>
              </a:rPr>
              <a:t>, Kingsley </a:t>
            </a:r>
            <a:r>
              <a:rPr lang="en-US" b="1" dirty="0" err="1" smtClean="0">
                <a:latin typeface="Bradley Hand ITC" pitchFamily="66" charset="0"/>
              </a:rPr>
              <a:t>Povenmire</a:t>
            </a:r>
            <a:r>
              <a:rPr lang="en-US" b="1" dirty="0" smtClean="0">
                <a:latin typeface="Bradley Hand ITC" pitchFamily="66" charset="0"/>
              </a:rPr>
              <a:t> offers this definition of the choir itself:  "A verse choir is a group of people experiencing together, expressing thoughts and feelings largely and freely for the purpose of communicating with each other and an audience, being led by a director and adapting themselves to the disciplines of the art of group oral interpretation."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2 Types of Speech Choir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en-PH" dirty="0" smtClean="0">
                <a:latin typeface="Script MT Bold" pitchFamily="66" charset="0"/>
              </a:rPr>
              <a:t>Conventional Speech choir</a:t>
            </a:r>
          </a:p>
          <a:p>
            <a:pPr>
              <a:buNone/>
            </a:pPr>
            <a:r>
              <a:rPr lang="en-PH" dirty="0" smtClean="0">
                <a:latin typeface="Script MT Bold" pitchFamily="66" charset="0"/>
              </a:rPr>
              <a:t>		-it is also called the traditional</a:t>
            </a:r>
          </a:p>
          <a:p>
            <a:pPr>
              <a:buNone/>
            </a:pPr>
            <a:r>
              <a:rPr lang="en-PH" dirty="0" smtClean="0">
                <a:latin typeface="Script MT Bold" pitchFamily="66" charset="0"/>
              </a:rPr>
              <a:t>		-has no use of costumes, nor props, nor choreography</a:t>
            </a:r>
          </a:p>
          <a:p>
            <a:pPr>
              <a:buNone/>
            </a:pPr>
            <a:r>
              <a:rPr lang="en-PH" dirty="0" smtClean="0">
                <a:latin typeface="Script MT Bold" pitchFamily="66" charset="0"/>
              </a:rPr>
              <a:t>		-the choir simply speaks or read</a:t>
            </a:r>
          </a:p>
          <a:p>
            <a:pPr>
              <a:buNone/>
            </a:pPr>
            <a:endParaRPr lang="en-PH" dirty="0" smtClean="0">
              <a:latin typeface="Script MT Bold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en-PH" dirty="0" smtClean="0">
                <a:latin typeface="Script MT Bold" pitchFamily="66" charset="0"/>
              </a:rPr>
              <a:t>Dynamic</a:t>
            </a:r>
          </a:p>
          <a:p>
            <a:pPr>
              <a:buNone/>
            </a:pPr>
            <a:r>
              <a:rPr lang="en-PH" dirty="0" smtClean="0">
                <a:latin typeface="Script MT Bold" pitchFamily="66" charset="0"/>
              </a:rPr>
              <a:t>		-it is also called the theatrical</a:t>
            </a:r>
          </a:p>
          <a:p>
            <a:pPr>
              <a:buNone/>
            </a:pPr>
            <a:endParaRPr lang="en-PH" dirty="0">
              <a:latin typeface="Script MT Bold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Elements of a </a:t>
            </a:r>
            <a:r>
              <a:rPr lang="en-PH" dirty="0"/>
              <a:t>S</a:t>
            </a:r>
            <a:r>
              <a:rPr lang="en-PH" dirty="0" smtClean="0"/>
              <a:t>peech Choir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PH" dirty="0" smtClean="0">
                <a:latin typeface="Snap ITC" pitchFamily="82" charset="0"/>
              </a:rPr>
              <a:t> Members</a:t>
            </a:r>
          </a:p>
          <a:p>
            <a:pPr>
              <a:buNone/>
            </a:pPr>
            <a:r>
              <a:rPr lang="en-PH" dirty="0"/>
              <a:t>	</a:t>
            </a:r>
            <a:r>
              <a:rPr lang="en-PH" dirty="0" smtClean="0"/>
              <a:t>A speech choir is typically the same size as a singing choir having anywhere from 12-100 members or more.</a:t>
            </a:r>
          </a:p>
          <a:p>
            <a:pPr>
              <a:buNone/>
            </a:pPr>
            <a:r>
              <a:rPr lang="en-PH" dirty="0"/>
              <a:t>	</a:t>
            </a:r>
            <a:r>
              <a:rPr lang="en-PH" dirty="0" smtClean="0"/>
              <a:t>More schools and competitions feature choirs of 25 to 40 members.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62000" y="3276600"/>
            <a:ext cx="7848600" cy="27432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4" name="Rounded Rectangle 3"/>
          <p:cNvSpPr/>
          <p:nvPr/>
        </p:nvSpPr>
        <p:spPr>
          <a:xfrm>
            <a:off x="914400" y="1143000"/>
            <a:ext cx="7239000" cy="1524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PH" dirty="0" smtClean="0">
                <a:solidFill>
                  <a:srgbClr val="FF0000"/>
                </a:solidFill>
                <a:latin typeface="Snap ITC" pitchFamily="82" charset="0"/>
              </a:rPr>
              <a:t> Pieces</a:t>
            </a:r>
          </a:p>
          <a:p>
            <a:pPr>
              <a:buNone/>
            </a:pPr>
            <a:r>
              <a:rPr lang="en-PH" dirty="0"/>
              <a:t>	</a:t>
            </a:r>
            <a:r>
              <a:rPr lang="en-PH" dirty="0" smtClean="0"/>
              <a:t>Selections are typically poems or poetic passage such as from Greek dramas or Shakespeare's plays.</a:t>
            </a:r>
          </a:p>
          <a:p>
            <a:pPr>
              <a:buFont typeface="Wingdings" pitchFamily="2" charset="2"/>
              <a:buChar char="q"/>
            </a:pPr>
            <a:r>
              <a:rPr lang="en-PH" dirty="0" smtClean="0">
                <a:solidFill>
                  <a:srgbClr val="FFFF00"/>
                </a:solidFill>
                <a:latin typeface="Snap ITC" pitchFamily="82" charset="0"/>
              </a:rPr>
              <a:t>Choreography</a:t>
            </a:r>
          </a:p>
          <a:p>
            <a:pPr>
              <a:buNone/>
            </a:pPr>
            <a:r>
              <a:rPr lang="en-PH" dirty="0"/>
              <a:t>	</a:t>
            </a:r>
            <a:r>
              <a:rPr lang="en-PH" dirty="0" smtClean="0"/>
              <a:t>it is not a necessary component for a speech choir. However, in the Greek tradition, speech choirs marched from side to side in alternating patterns called “strophe” and “</a:t>
            </a:r>
            <a:r>
              <a:rPr lang="en-PH" dirty="0" err="1" smtClean="0"/>
              <a:t>aristrophe</a:t>
            </a:r>
            <a:r>
              <a:rPr lang="en-PH" dirty="0" smtClean="0"/>
              <a:t>”.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en-US" sz="6000" b="1" dirty="0" smtClean="0"/>
              <a:t>I’ll Never Fall in Love Again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Burt Bacharach</a:t>
            </a:r>
          </a:p>
          <a:p>
            <a:pPr algn="ctr">
              <a:buNone/>
            </a:pPr>
            <a:r>
              <a:rPr lang="en-US" sz="6000" dirty="0" smtClean="0"/>
              <a:t>What do you get when you fall in love?</a:t>
            </a:r>
            <a:br>
              <a:rPr lang="en-US" sz="6000" dirty="0" smtClean="0"/>
            </a:br>
            <a:r>
              <a:rPr lang="en-US" sz="6000" dirty="0" smtClean="0"/>
              <a:t>A girl with a pin to burst your bubble</a:t>
            </a:r>
            <a:br>
              <a:rPr lang="en-US" sz="6000" dirty="0" smtClean="0"/>
            </a:br>
            <a:r>
              <a:rPr lang="en-US" sz="6000" dirty="0" smtClean="0"/>
              <a:t>That’s what you get for all your trouble</a:t>
            </a:r>
            <a:br>
              <a:rPr lang="en-US" sz="6000" dirty="0" smtClean="0"/>
            </a:br>
            <a:r>
              <a:rPr lang="en-US" sz="6000" dirty="0" smtClean="0"/>
              <a:t>I’ll never fall in love again</a:t>
            </a:r>
            <a:br>
              <a:rPr lang="en-US" sz="6000" dirty="0" smtClean="0"/>
            </a:br>
            <a:r>
              <a:rPr lang="en-US" sz="6000" dirty="0" smtClean="0"/>
              <a:t>I’ll never fall in love again</a:t>
            </a:r>
          </a:p>
          <a:p>
            <a:pPr algn="ctr">
              <a:buNone/>
            </a:pPr>
            <a:r>
              <a:rPr lang="en-US" sz="6000" dirty="0" smtClean="0"/>
              <a:t>What do you get when you kiss a girl?</a:t>
            </a:r>
            <a:br>
              <a:rPr lang="en-US" sz="6000" dirty="0" smtClean="0"/>
            </a:br>
            <a:r>
              <a:rPr lang="en-US" sz="6000" dirty="0" smtClean="0"/>
              <a:t>You get enough germs to catch pneumonia</a:t>
            </a:r>
            <a:br>
              <a:rPr lang="en-US" sz="6000" dirty="0" smtClean="0"/>
            </a:br>
            <a:r>
              <a:rPr lang="en-US" sz="6000" dirty="0" smtClean="0"/>
              <a:t>After you do, shell never phone </a:t>
            </a:r>
            <a:r>
              <a:rPr lang="en-US" sz="6000" dirty="0" err="1" smtClean="0"/>
              <a:t>ya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I’ll never fall in love again</a:t>
            </a:r>
            <a:br>
              <a:rPr lang="en-US" sz="6000" dirty="0" smtClean="0"/>
            </a:br>
            <a:r>
              <a:rPr lang="en-US" sz="6000" dirty="0" smtClean="0"/>
              <a:t>I’ll never fall in love again</a:t>
            </a:r>
          </a:p>
          <a:p>
            <a:pPr algn="ctr">
              <a:buNone/>
            </a:pPr>
            <a:r>
              <a:rPr lang="en-US" sz="6000" dirty="0" smtClean="0"/>
              <a:t>Don’t tell me what it’s all about</a:t>
            </a:r>
            <a:br>
              <a:rPr lang="en-US" sz="6000" dirty="0" smtClean="0"/>
            </a:br>
            <a:r>
              <a:rPr lang="en-US" sz="6000" dirty="0" smtClean="0"/>
              <a:t>Cause I’ve been there and I’m glad I’m not</a:t>
            </a:r>
            <a:br>
              <a:rPr lang="en-US" sz="6000" dirty="0" smtClean="0"/>
            </a:br>
            <a:r>
              <a:rPr lang="en-US" sz="6000" dirty="0" smtClean="0"/>
              <a:t>Out of those chains those chains that bind you</a:t>
            </a:r>
            <a:br>
              <a:rPr lang="en-US" sz="6000" dirty="0" smtClean="0"/>
            </a:br>
            <a:r>
              <a:rPr lang="en-US" sz="6000" dirty="0" smtClean="0"/>
              <a:t>That is why I’m here to remind you</a:t>
            </a:r>
          </a:p>
          <a:p>
            <a:pPr algn="ctr">
              <a:buNone/>
            </a:pPr>
            <a:r>
              <a:rPr lang="en-US" sz="6000" dirty="0" smtClean="0"/>
              <a:t>What do you get when you fall in love?</a:t>
            </a:r>
            <a:br>
              <a:rPr lang="en-US" sz="6000" dirty="0" smtClean="0"/>
            </a:br>
            <a:r>
              <a:rPr lang="en-US" sz="6000" dirty="0" smtClean="0"/>
              <a:t>You only get lies and pain and sorrow</a:t>
            </a:r>
            <a:br>
              <a:rPr lang="en-US" sz="6000" dirty="0" smtClean="0"/>
            </a:br>
            <a:r>
              <a:rPr lang="en-US" sz="6000" dirty="0" smtClean="0"/>
              <a:t>So far at least until tomorrow</a:t>
            </a:r>
            <a:br>
              <a:rPr lang="en-US" sz="6000" dirty="0" smtClean="0"/>
            </a:br>
            <a:r>
              <a:rPr lang="en-US" sz="6000" dirty="0" smtClean="0"/>
              <a:t>I’ll never fall in love a- gain</a:t>
            </a:r>
            <a:br>
              <a:rPr lang="en-US" sz="6000" dirty="0" smtClean="0"/>
            </a:br>
            <a:r>
              <a:rPr lang="en-US" sz="6000" dirty="0" smtClean="0"/>
              <a:t>I’ll never fall in love a- gain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Theme7</Template>
  <TotalTime>145</TotalTime>
  <Words>137</Words>
  <Application>Microsoft Office PowerPoint</Application>
  <PresentationFormat>On-screen Show (4:3)</PresentationFormat>
  <Paragraphs>66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Theme5</vt:lpstr>
      <vt:lpstr>Speech Choir</vt:lpstr>
      <vt:lpstr>Slide 2</vt:lpstr>
      <vt:lpstr>Slide 3</vt:lpstr>
      <vt:lpstr>Slide 4</vt:lpstr>
      <vt:lpstr>Slide 5</vt:lpstr>
      <vt:lpstr>2 Types of Speech Choir</vt:lpstr>
      <vt:lpstr>Elements of a Speech Choir</vt:lpstr>
      <vt:lpstr>Slide 8</vt:lpstr>
      <vt:lpstr>Slide 9</vt:lpstr>
      <vt:lpstr>Slide 10</vt:lpstr>
      <vt:lpstr>Slide 11</vt:lpstr>
      <vt:lpstr>Slide 12</vt:lpstr>
      <vt:lpstr>Slide 13</vt:lpstr>
      <vt:lpstr>Things to remember in doing Speech Choir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Speech Choir</dc:title>
  <dc:creator>Flor Mae</dc:creator>
  <cp:lastModifiedBy>bigapple</cp:lastModifiedBy>
  <cp:revision>19</cp:revision>
  <dcterms:created xsi:type="dcterms:W3CDTF">2011-09-20T05:38:56Z</dcterms:created>
  <dcterms:modified xsi:type="dcterms:W3CDTF">2011-09-29T11:12:29Z</dcterms:modified>
</cp:coreProperties>
</file>